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7" r:id="rId1"/>
  </p:sldMasterIdLst>
  <p:sldIdLst>
    <p:sldId id="256" r:id="rId2"/>
    <p:sldId id="264" r:id="rId3"/>
    <p:sldId id="259" r:id="rId4"/>
    <p:sldId id="260" r:id="rId5"/>
    <p:sldId id="265" r:id="rId6"/>
    <p:sldId id="257" r:id="rId7"/>
    <p:sldId id="271" r:id="rId8"/>
    <p:sldId id="269" r:id="rId9"/>
    <p:sldId id="270" r:id="rId10"/>
    <p:sldId id="272"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120" autoAdjust="0"/>
    <p:restoredTop sz="94660"/>
  </p:normalViewPr>
  <p:slideViewPr>
    <p:cSldViewPr snapToGrid="0">
      <p:cViewPr varScale="1">
        <p:scale>
          <a:sx n="86" d="100"/>
          <a:sy n="86" d="100"/>
        </p:scale>
        <p:origin x="92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2.png>
</file>

<file path=ppt/media/image3.png>
</file>

<file path=ppt/media/image4.jp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89C5BC16-2198-4073-A7D6-B339CEBE5360}" type="datetimeFigureOut">
              <a:rPr lang="en-US" smtClean="0"/>
              <a:t>7/16/2021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2F422-BD12-433B-93BC-5E54DBF4F0C3}"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51311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C5BC16-2198-4073-A7D6-B339CEBE5360}" type="datetimeFigureOut">
              <a:rPr lang="en-US" smtClean="0"/>
              <a:t>7/16/2021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9049549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C5BC16-2198-4073-A7D6-B339CEBE5360}" type="datetimeFigureOut">
              <a:rPr lang="en-US" smtClean="0"/>
              <a:t>7/16/2021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2F422-BD12-433B-93BC-5E54DBF4F0C3}"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78680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9C5BC16-2198-4073-A7D6-B339CEBE5360}" type="datetimeFigureOut">
              <a:rPr lang="en-US" smtClean="0"/>
              <a:t>7/16/2021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39789148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9C5BC16-2198-4073-A7D6-B339CEBE5360}" type="datetimeFigureOut">
              <a:rPr lang="en-US" smtClean="0"/>
              <a:t>7/16/2021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E2F422-BD12-433B-93BC-5E54DBF4F0C3}"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4834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9C5BC16-2198-4073-A7D6-B339CEBE5360}" type="datetimeFigureOut">
              <a:rPr lang="en-US" smtClean="0"/>
              <a:t>7/16/2021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1774236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9C5BC16-2198-4073-A7D6-B339CEBE5360}" type="datetimeFigureOut">
              <a:rPr lang="en-US" smtClean="0"/>
              <a:t>7/16/2021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4136016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9C5BC16-2198-4073-A7D6-B339CEBE5360}" type="datetimeFigureOut">
              <a:rPr lang="en-US" smtClean="0"/>
              <a:t>7/16/2021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4123039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C5BC16-2198-4073-A7D6-B339CEBE5360}" type="datetimeFigureOut">
              <a:rPr lang="en-US" smtClean="0"/>
              <a:t>7/16/2021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714042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9C5BC16-2198-4073-A7D6-B339CEBE5360}" type="datetimeFigureOut">
              <a:rPr lang="en-US" smtClean="0"/>
              <a:t>7/16/2021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2F422-BD12-433B-93BC-5E54DBF4F0C3}" type="slidenum">
              <a:rPr lang="en-US" smtClean="0"/>
              <a:t>‹#›</a:t>
            </a:fld>
            <a:endParaRPr lang="en-US"/>
          </a:p>
        </p:txBody>
      </p:sp>
    </p:spTree>
    <p:extLst>
      <p:ext uri="{BB962C8B-B14F-4D97-AF65-F5344CB8AC3E}">
        <p14:creationId xmlns:p14="http://schemas.microsoft.com/office/powerpoint/2010/main" val="3636134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9C5BC16-2198-4073-A7D6-B339CEBE5360}" type="datetimeFigureOut">
              <a:rPr lang="en-US" smtClean="0"/>
              <a:t>7/16/2021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E2F422-BD12-433B-93BC-5E54DBF4F0C3}"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2165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89C5BC16-2198-4073-A7D6-B339CEBE5360}" type="datetimeFigureOut">
              <a:rPr lang="en-US" smtClean="0"/>
              <a:t>7/16/2021</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3E2F422-BD12-433B-93BC-5E54DBF4F0C3}"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6467205"/>
      </p:ext>
    </p:extLst>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 id="2147483827" r:id="rId10"/>
    <p:sldLayoutId id="2147483828"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5" Type="http://schemas.openxmlformats.org/officeDocument/2006/relationships/image" Target="../media/image18.jpg"/><Relationship Id="rId4" Type="http://schemas.openxmlformats.org/officeDocument/2006/relationships/image" Target="../media/image1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A5AB136-1321-47B3-8AF9-A8140222B1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726" cy="68589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959A77-D78B-46A3-8BDB-60B0D928B93A}"/>
              </a:ext>
            </a:extLst>
          </p:cNvPr>
          <p:cNvSpPr>
            <a:spLocks noGrp="1"/>
          </p:cNvSpPr>
          <p:nvPr>
            <p:ph type="ctrTitle"/>
          </p:nvPr>
        </p:nvSpPr>
        <p:spPr>
          <a:xfrm>
            <a:off x="643466" y="1534475"/>
            <a:ext cx="6992351" cy="3861558"/>
          </a:xfrm>
        </p:spPr>
        <p:txBody>
          <a:bodyPr anchor="ctr">
            <a:normAutofit/>
          </a:bodyPr>
          <a:lstStyle/>
          <a:p>
            <a:r>
              <a:rPr lang="en-US" sz="6000"/>
              <a:t>Employing ReCON for Optical Wave Gauging with Deep Neural Networks in the Great Lakes Nearshore</a:t>
            </a:r>
          </a:p>
        </p:txBody>
      </p:sp>
      <p:sp>
        <p:nvSpPr>
          <p:cNvPr id="19" name="Rectangle 18">
            <a:extLst>
              <a:ext uri="{FF2B5EF4-FFF2-40B4-BE49-F238E27FC236}">
                <a16:creationId xmlns:a16="http://schemas.microsoft.com/office/drawing/2014/main" id="{3A29AB2E-91A6-4F11-8765-A410A0139E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0"/>
            <a:ext cx="407213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dirty="0">
              <a:solidFill>
                <a:prstClr val="white"/>
              </a:solidFill>
            </a:endParaRPr>
          </a:p>
        </p:txBody>
      </p:sp>
      <p:sp>
        <p:nvSpPr>
          <p:cNvPr id="3" name="Subtitle 2">
            <a:extLst>
              <a:ext uri="{FF2B5EF4-FFF2-40B4-BE49-F238E27FC236}">
                <a16:creationId xmlns:a16="http://schemas.microsoft.com/office/drawing/2014/main" id="{3B23520A-582A-4885-8EEB-E6A097647F09}"/>
              </a:ext>
            </a:extLst>
          </p:cNvPr>
          <p:cNvSpPr>
            <a:spLocks noGrp="1"/>
          </p:cNvSpPr>
          <p:nvPr>
            <p:ph type="subTitle" idx="1"/>
          </p:nvPr>
        </p:nvSpPr>
        <p:spPr>
          <a:xfrm>
            <a:off x="8422641" y="1534475"/>
            <a:ext cx="3766086" cy="3861558"/>
          </a:xfrm>
        </p:spPr>
        <p:txBody>
          <a:bodyPr anchor="ctr">
            <a:normAutofit/>
          </a:bodyPr>
          <a:lstStyle/>
          <a:p>
            <a:r>
              <a:rPr lang="en-US" sz="2000" dirty="0">
                <a:solidFill>
                  <a:srgbClr val="FFFFFF"/>
                </a:solidFill>
              </a:rPr>
              <a:t>Nicholas Catanzaro </a:t>
            </a:r>
          </a:p>
          <a:p>
            <a:r>
              <a:rPr lang="en-US" sz="2000" dirty="0">
                <a:solidFill>
                  <a:srgbClr val="FFFFFF"/>
                </a:solidFill>
              </a:rPr>
              <a:t>Michigan State University, MI</a:t>
            </a:r>
          </a:p>
          <a:p>
            <a:endParaRPr lang="en-US" sz="2000" dirty="0">
              <a:solidFill>
                <a:srgbClr val="FFFFFF"/>
              </a:solidFill>
            </a:endParaRPr>
          </a:p>
          <a:p>
            <a:r>
              <a:rPr lang="en-US" sz="2000" dirty="0">
                <a:solidFill>
                  <a:srgbClr val="FFFFFF"/>
                </a:solidFill>
              </a:rPr>
              <a:t>Dr. Christopher Sherwood, </a:t>
            </a:r>
          </a:p>
          <a:p>
            <a:r>
              <a:rPr lang="en-US" sz="2000" dirty="0">
                <a:solidFill>
                  <a:srgbClr val="FFFFFF"/>
                </a:solidFill>
              </a:rPr>
              <a:t>USGS Woods Hole Coastal and Marine Science Center</a:t>
            </a:r>
          </a:p>
          <a:p>
            <a:endParaRPr lang="en-US" sz="2000" dirty="0">
              <a:solidFill>
                <a:srgbClr val="FFFFFF"/>
              </a:solidFill>
            </a:endParaRPr>
          </a:p>
          <a:p>
            <a:r>
              <a:rPr lang="en-US" sz="2000" dirty="0">
                <a:solidFill>
                  <a:srgbClr val="FFFFFF"/>
                </a:solidFill>
              </a:rPr>
              <a:t>Data Provided by: </a:t>
            </a:r>
          </a:p>
          <a:p>
            <a:r>
              <a:rPr lang="en-US" sz="2000" dirty="0">
                <a:solidFill>
                  <a:srgbClr val="FFFFFF"/>
                </a:solidFill>
              </a:rPr>
              <a:t>Dr. Steve Ruberg, </a:t>
            </a:r>
          </a:p>
          <a:p>
            <a:r>
              <a:rPr lang="en-US" sz="2000" dirty="0">
                <a:solidFill>
                  <a:srgbClr val="FFFFFF"/>
                </a:solidFill>
              </a:rPr>
              <a:t>NOAA Great Lakes Environmental Research Laboratory</a:t>
            </a:r>
          </a:p>
        </p:txBody>
      </p:sp>
    </p:spTree>
    <p:extLst>
      <p:ext uri="{BB962C8B-B14F-4D97-AF65-F5344CB8AC3E}">
        <p14:creationId xmlns:p14="http://schemas.microsoft.com/office/powerpoint/2010/main" val="40732728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56C19-613B-4F61-9E44-91332D354A19}"/>
              </a:ext>
            </a:extLst>
          </p:cNvPr>
          <p:cNvSpPr>
            <a:spLocks noGrp="1"/>
          </p:cNvSpPr>
          <p:nvPr>
            <p:ph type="title"/>
          </p:nvPr>
        </p:nvSpPr>
        <p:spPr/>
        <p:txBody>
          <a:bodyPr/>
          <a:lstStyle/>
          <a:p>
            <a:r>
              <a:rPr lang="en-US" dirty="0"/>
              <a:t>Initial Results of the model</a:t>
            </a:r>
          </a:p>
        </p:txBody>
      </p:sp>
      <p:pic>
        <p:nvPicPr>
          <p:cNvPr id="5" name="Content Placeholder 4" descr="Chart, scatter chart&#10;&#10;Description automatically generated">
            <a:extLst>
              <a:ext uri="{FF2B5EF4-FFF2-40B4-BE49-F238E27FC236}">
                <a16:creationId xmlns:a16="http://schemas.microsoft.com/office/drawing/2014/main" id="{BBCE54BE-5A36-4E14-B486-755A4D4EAB7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78432" y="1867675"/>
            <a:ext cx="2718185" cy="2373208"/>
          </a:xfrm>
        </p:spPr>
      </p:pic>
      <p:pic>
        <p:nvPicPr>
          <p:cNvPr id="7" name="Picture 6" descr="A picture containing text&#10;&#10;Description automatically generated">
            <a:extLst>
              <a:ext uri="{FF2B5EF4-FFF2-40B4-BE49-F238E27FC236}">
                <a16:creationId xmlns:a16="http://schemas.microsoft.com/office/drawing/2014/main" id="{B7E5C835-9E4F-4F0F-AFB1-EB98F9DAEE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63679" y="1808176"/>
            <a:ext cx="4682689" cy="4464608"/>
          </a:xfrm>
          <a:prstGeom prst="rect">
            <a:avLst/>
          </a:prstGeom>
        </p:spPr>
      </p:pic>
      <p:pic>
        <p:nvPicPr>
          <p:cNvPr id="9" name="Picture 8" descr="Chart, histogram&#10;&#10;Description automatically generated">
            <a:extLst>
              <a:ext uri="{FF2B5EF4-FFF2-40B4-BE49-F238E27FC236}">
                <a16:creationId xmlns:a16="http://schemas.microsoft.com/office/drawing/2014/main" id="{FDB2A31E-3F8D-4528-A4E4-ACBC19701F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9616" y="1808176"/>
            <a:ext cx="2718185" cy="2492207"/>
          </a:xfrm>
          <a:prstGeom prst="rect">
            <a:avLst/>
          </a:prstGeom>
        </p:spPr>
      </p:pic>
      <p:pic>
        <p:nvPicPr>
          <p:cNvPr id="11" name="Picture 10" descr="Table&#10;&#10;Description automatically generated">
            <a:extLst>
              <a:ext uri="{FF2B5EF4-FFF2-40B4-BE49-F238E27FC236}">
                <a16:creationId xmlns:a16="http://schemas.microsoft.com/office/drawing/2014/main" id="{C0904E44-DC50-4A36-8320-47824D2A87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7019" y="4369558"/>
            <a:ext cx="5309597" cy="1993256"/>
          </a:xfrm>
          <a:prstGeom prst="rect">
            <a:avLst/>
          </a:prstGeom>
        </p:spPr>
      </p:pic>
    </p:spTree>
    <p:extLst>
      <p:ext uri="{BB962C8B-B14F-4D97-AF65-F5344CB8AC3E}">
        <p14:creationId xmlns:p14="http://schemas.microsoft.com/office/powerpoint/2010/main" val="38826002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0E110-3097-4679-9C7B-543B70CC0D1D}"/>
              </a:ext>
            </a:extLst>
          </p:cNvPr>
          <p:cNvSpPr>
            <a:spLocks noGrp="1"/>
          </p:cNvSpPr>
          <p:nvPr>
            <p:ph type="title"/>
          </p:nvPr>
        </p:nvSpPr>
        <p:spPr/>
        <p:txBody>
          <a:bodyPr>
            <a:normAutofit/>
          </a:bodyPr>
          <a:lstStyle/>
          <a:p>
            <a:r>
              <a:rPr lang="en-US" dirty="0"/>
              <a:t>Future Directions</a:t>
            </a:r>
          </a:p>
        </p:txBody>
      </p:sp>
      <p:sp>
        <p:nvSpPr>
          <p:cNvPr id="3" name="Content Placeholder 2">
            <a:extLst>
              <a:ext uri="{FF2B5EF4-FFF2-40B4-BE49-F238E27FC236}">
                <a16:creationId xmlns:a16="http://schemas.microsoft.com/office/drawing/2014/main" id="{ECFBA4BD-CE2B-4C32-AA32-92C97253B636}"/>
              </a:ext>
            </a:extLst>
          </p:cNvPr>
          <p:cNvSpPr>
            <a:spLocks noGrp="1"/>
          </p:cNvSpPr>
          <p:nvPr>
            <p:ph idx="1"/>
          </p:nvPr>
        </p:nvSpPr>
        <p:spPr>
          <a:xfrm>
            <a:off x="585925" y="2286000"/>
            <a:ext cx="10466773" cy="4023360"/>
          </a:xfrm>
        </p:spPr>
        <p:txBody>
          <a:bodyPr>
            <a:normAutofit/>
          </a:bodyPr>
          <a:lstStyle/>
          <a:p>
            <a:pPr>
              <a:buFont typeface="Wingdings" panose="05000000000000000000" pitchFamily="2" charset="2"/>
              <a:buChar char="v"/>
            </a:pPr>
            <a:r>
              <a:rPr lang="en-US" dirty="0"/>
              <a:t> Collaborate with the GLERL Observation Systems &amp; Advanced Technology team to make the OWG available to researchers. </a:t>
            </a:r>
          </a:p>
          <a:p>
            <a:pPr>
              <a:buFont typeface="Wingdings" panose="05000000000000000000" pitchFamily="2" charset="2"/>
              <a:buChar char="v"/>
            </a:pPr>
            <a:endParaRPr lang="en-US" dirty="0"/>
          </a:p>
          <a:p>
            <a:pPr>
              <a:buFont typeface="Wingdings" panose="05000000000000000000" pitchFamily="2" charset="2"/>
              <a:buChar char="v"/>
            </a:pPr>
            <a:r>
              <a:rPr lang="en-US" dirty="0"/>
              <a:t> Implement a “cascading model” system to account for changes in Great Lakes water level. </a:t>
            </a:r>
          </a:p>
          <a:p>
            <a:pPr>
              <a:buFont typeface="Wingdings" panose="05000000000000000000" pitchFamily="2" charset="2"/>
              <a:buChar char="v"/>
            </a:pPr>
            <a:endParaRPr lang="en-US" dirty="0"/>
          </a:p>
          <a:p>
            <a:pPr>
              <a:buFont typeface="Wingdings" panose="05000000000000000000" pitchFamily="2" charset="2"/>
              <a:buChar char="v"/>
            </a:pPr>
            <a:r>
              <a:rPr lang="en-US" dirty="0"/>
              <a:t> Automate a method to filter through images to increase the accuracy of results. </a:t>
            </a:r>
          </a:p>
          <a:p>
            <a:endParaRPr lang="en-US" dirty="0"/>
          </a:p>
        </p:txBody>
      </p:sp>
    </p:spTree>
    <p:extLst>
      <p:ext uri="{BB962C8B-B14F-4D97-AF65-F5344CB8AC3E}">
        <p14:creationId xmlns:p14="http://schemas.microsoft.com/office/powerpoint/2010/main" val="809899114"/>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6346D-B010-4989-8A93-AD9F50EA1589}"/>
              </a:ext>
            </a:extLst>
          </p:cNvPr>
          <p:cNvSpPr>
            <a:spLocks noGrp="1"/>
          </p:cNvSpPr>
          <p:nvPr>
            <p:ph type="title"/>
          </p:nvPr>
        </p:nvSpPr>
        <p:spPr/>
        <p:txBody>
          <a:bodyPr>
            <a:normAutofit/>
          </a:bodyPr>
          <a:lstStyle/>
          <a:p>
            <a:r>
              <a:rPr lang="en-US" dirty="0"/>
              <a:t>Works Cited</a:t>
            </a:r>
          </a:p>
        </p:txBody>
      </p:sp>
      <p:sp>
        <p:nvSpPr>
          <p:cNvPr id="3" name="Content Placeholder 2">
            <a:extLst>
              <a:ext uri="{FF2B5EF4-FFF2-40B4-BE49-F238E27FC236}">
                <a16:creationId xmlns:a16="http://schemas.microsoft.com/office/drawing/2014/main" id="{51AB5975-6A8F-456A-8888-19E557CFCAC0}"/>
              </a:ext>
            </a:extLst>
          </p:cNvPr>
          <p:cNvSpPr>
            <a:spLocks noGrp="1"/>
          </p:cNvSpPr>
          <p:nvPr>
            <p:ph idx="1"/>
          </p:nvPr>
        </p:nvSpPr>
        <p:spPr/>
        <p:txBody>
          <a:bodyPr>
            <a:normAutofit/>
          </a:bodyPr>
          <a:lstStyle/>
          <a:p>
            <a:r>
              <a:rPr lang="en-US" dirty="0"/>
              <a:t>Daniel </a:t>
            </a:r>
            <a:r>
              <a:rPr lang="en-US" dirty="0" err="1"/>
              <a:t>Buscombe</a:t>
            </a:r>
            <a:r>
              <a:rPr lang="en-US" dirty="0"/>
              <a:t>, Roxanne J. </a:t>
            </a:r>
            <a:r>
              <a:rPr lang="en-US" dirty="0" err="1"/>
              <a:t>Carini</a:t>
            </a:r>
            <a:r>
              <a:rPr lang="en-US" dirty="0"/>
              <a:t>, Shawn R. Harrison, C. Chris </a:t>
            </a:r>
            <a:r>
              <a:rPr lang="en-US" dirty="0" err="1"/>
              <a:t>Chickadel</a:t>
            </a:r>
            <a:r>
              <a:rPr lang="en-US" dirty="0"/>
              <a:t>, Jonathan A. Warrick, Optical wave gauging using deep neural networks, Coastal Engineering, Volume 155,2020,103593,ISSN 0378-3839, https://doi.org/10.1016/j.coastaleng.2019.103593.</a:t>
            </a:r>
          </a:p>
          <a:p>
            <a:r>
              <a:rPr lang="en-US" dirty="0"/>
              <a:t>(https://www.sciencedirect.com/science/article/pii/S0378383919301243)</a:t>
            </a:r>
          </a:p>
          <a:p>
            <a:endParaRPr lang="en-US" dirty="0"/>
          </a:p>
        </p:txBody>
      </p:sp>
    </p:spTree>
    <p:extLst>
      <p:ext uri="{BB962C8B-B14F-4D97-AF65-F5344CB8AC3E}">
        <p14:creationId xmlns:p14="http://schemas.microsoft.com/office/powerpoint/2010/main" val="163714787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3AD1AE-DFE8-440B-93B3-C3A31BA70746}"/>
              </a:ext>
            </a:extLst>
          </p:cNvPr>
          <p:cNvSpPr>
            <a:spLocks noGrp="1"/>
          </p:cNvSpPr>
          <p:nvPr>
            <p:ph type="title"/>
          </p:nvPr>
        </p:nvSpPr>
        <p:spPr/>
        <p:txBody>
          <a:bodyPr>
            <a:normAutofit/>
          </a:bodyPr>
          <a:lstStyle/>
          <a:p>
            <a:r>
              <a:rPr lang="en-US" dirty="0"/>
              <a:t>Acknowledgement </a:t>
            </a:r>
          </a:p>
        </p:txBody>
      </p:sp>
      <p:sp>
        <p:nvSpPr>
          <p:cNvPr id="3" name="Content Placeholder 2">
            <a:extLst>
              <a:ext uri="{FF2B5EF4-FFF2-40B4-BE49-F238E27FC236}">
                <a16:creationId xmlns:a16="http://schemas.microsoft.com/office/drawing/2014/main" id="{866696A9-DC8B-472D-B2AF-85148566C562}"/>
              </a:ext>
            </a:extLst>
          </p:cNvPr>
          <p:cNvSpPr>
            <a:spLocks noGrp="1"/>
          </p:cNvSpPr>
          <p:nvPr>
            <p:ph idx="1"/>
          </p:nvPr>
        </p:nvSpPr>
        <p:spPr/>
        <p:txBody>
          <a:bodyPr>
            <a:normAutofit/>
          </a:bodyPr>
          <a:lstStyle/>
          <a:p>
            <a:r>
              <a:rPr lang="en-US" dirty="0"/>
              <a:t>I am currently residing on and studying the land and waters of the Anishinabek Three Fires Confederacy tribes of the Ojibwe, Odawa, and Potawatomi, among other Indigenous peoples in Michigan and across the Great Lakes Region. </a:t>
            </a:r>
          </a:p>
        </p:txBody>
      </p:sp>
    </p:spTree>
    <p:extLst>
      <p:ext uri="{BB962C8B-B14F-4D97-AF65-F5344CB8AC3E}">
        <p14:creationId xmlns:p14="http://schemas.microsoft.com/office/powerpoint/2010/main" val="55085945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E1241-AA89-4361-9AAE-0E136C62414E}"/>
              </a:ext>
            </a:extLst>
          </p:cNvPr>
          <p:cNvSpPr>
            <a:spLocks noGrp="1"/>
          </p:cNvSpPr>
          <p:nvPr>
            <p:ph type="title"/>
          </p:nvPr>
        </p:nvSpPr>
        <p:spPr>
          <a:xfrm>
            <a:off x="1045379" y="942094"/>
            <a:ext cx="6652178" cy="680720"/>
          </a:xfrm>
        </p:spPr>
        <p:txBody>
          <a:bodyPr>
            <a:normAutofit fontScale="90000"/>
          </a:bodyPr>
          <a:lstStyle/>
          <a:p>
            <a:r>
              <a:rPr lang="en-US" dirty="0"/>
              <a:t>Quick Great Lakes Facts</a:t>
            </a:r>
          </a:p>
        </p:txBody>
      </p:sp>
      <p:sp>
        <p:nvSpPr>
          <p:cNvPr id="3" name="Content Placeholder 2">
            <a:extLst>
              <a:ext uri="{FF2B5EF4-FFF2-40B4-BE49-F238E27FC236}">
                <a16:creationId xmlns:a16="http://schemas.microsoft.com/office/drawing/2014/main" id="{FAFEFB36-7AE2-4C87-9518-2744467C93D7}"/>
              </a:ext>
            </a:extLst>
          </p:cNvPr>
          <p:cNvSpPr>
            <a:spLocks noGrp="1"/>
          </p:cNvSpPr>
          <p:nvPr>
            <p:ph idx="1"/>
          </p:nvPr>
        </p:nvSpPr>
        <p:spPr>
          <a:xfrm>
            <a:off x="603682" y="1912895"/>
            <a:ext cx="5753950" cy="4612191"/>
          </a:xfrm>
        </p:spPr>
        <p:txBody>
          <a:bodyPr>
            <a:normAutofit lnSpcReduction="10000"/>
          </a:bodyPr>
          <a:lstStyle/>
          <a:p>
            <a:pPr>
              <a:lnSpc>
                <a:spcPct val="90000"/>
              </a:lnSpc>
              <a:buFont typeface="Wingdings" panose="05000000000000000000" pitchFamily="2" charset="2"/>
              <a:buChar char="v"/>
            </a:pPr>
            <a:r>
              <a:rPr lang="en-US" sz="1800" b="0" i="0" dirty="0">
                <a:effectLst/>
                <a:latin typeface="Google Sans"/>
              </a:rPr>
              <a:t> Surface area: 94,250 mi²</a:t>
            </a:r>
          </a:p>
          <a:p>
            <a:pPr>
              <a:lnSpc>
                <a:spcPct val="90000"/>
              </a:lnSpc>
              <a:buFont typeface="Wingdings" panose="05000000000000000000" pitchFamily="2" charset="2"/>
              <a:buChar char="v"/>
            </a:pPr>
            <a:r>
              <a:rPr lang="en-US" sz="1800" b="0" i="0" dirty="0">
                <a:effectLst/>
                <a:latin typeface="Google Sans"/>
              </a:rPr>
              <a:t> Comprised of Lakes: </a:t>
            </a:r>
          </a:p>
          <a:p>
            <a:pPr marL="528066" lvl="1" indent="-400050">
              <a:buFont typeface="+mj-lt"/>
              <a:buAutoNum type="romanLcPeriod"/>
            </a:pPr>
            <a:r>
              <a:rPr lang="en-US" sz="1400" b="0" i="0" dirty="0">
                <a:effectLst/>
                <a:latin typeface="Google Sans"/>
              </a:rPr>
              <a:t>Superior</a:t>
            </a:r>
          </a:p>
          <a:p>
            <a:pPr marL="528066" lvl="1" indent="-400050">
              <a:buFont typeface="+mj-lt"/>
              <a:buAutoNum type="romanLcPeriod"/>
            </a:pPr>
            <a:r>
              <a:rPr lang="en-US" sz="1400" b="0" i="0" dirty="0">
                <a:effectLst/>
                <a:latin typeface="Google Sans"/>
              </a:rPr>
              <a:t>Michigan-Huron* </a:t>
            </a:r>
          </a:p>
          <a:p>
            <a:pPr marL="528066" lvl="1" indent="-400050">
              <a:buFont typeface="+mj-lt"/>
              <a:buAutoNum type="romanLcPeriod"/>
            </a:pPr>
            <a:r>
              <a:rPr lang="en-US" sz="1400" b="0" i="0" dirty="0">
                <a:effectLst/>
                <a:latin typeface="Google Sans"/>
              </a:rPr>
              <a:t>Erie</a:t>
            </a:r>
          </a:p>
          <a:p>
            <a:pPr marL="528066" lvl="1" indent="-400050">
              <a:buFont typeface="+mj-lt"/>
              <a:buAutoNum type="romanLcPeriod"/>
            </a:pPr>
            <a:r>
              <a:rPr lang="en-US" sz="1400" b="0" i="0" dirty="0">
                <a:effectLst/>
                <a:latin typeface="Google Sans"/>
              </a:rPr>
              <a:t>Ontario</a:t>
            </a:r>
            <a:endParaRPr lang="en-US" sz="1400" dirty="0">
              <a:latin typeface="Google Sans"/>
            </a:endParaRPr>
          </a:p>
          <a:p>
            <a:pPr>
              <a:buFont typeface="Wingdings" panose="05000000000000000000" pitchFamily="2" charset="2"/>
              <a:buChar char="v"/>
            </a:pPr>
            <a:r>
              <a:rPr lang="en-US" sz="1800" dirty="0">
                <a:latin typeface="Google Sans"/>
              </a:rPr>
              <a:t> Constitutes about 1/4 of the Earth’s </a:t>
            </a:r>
            <a:r>
              <a:rPr lang="en-US" sz="1800" b="1" i="1" dirty="0">
                <a:latin typeface="Google Sans"/>
              </a:rPr>
              <a:t>surface</a:t>
            </a:r>
            <a:r>
              <a:rPr lang="en-US" sz="1800" dirty="0">
                <a:latin typeface="Google Sans"/>
              </a:rPr>
              <a:t> freshwater</a:t>
            </a:r>
          </a:p>
          <a:p>
            <a:pPr>
              <a:lnSpc>
                <a:spcPct val="90000"/>
              </a:lnSpc>
              <a:buFont typeface="Wingdings" panose="05000000000000000000" pitchFamily="2" charset="2"/>
              <a:buChar char="v"/>
            </a:pPr>
            <a:r>
              <a:rPr lang="en-US" sz="1800" dirty="0">
                <a:latin typeface="Google Sans"/>
              </a:rPr>
              <a:t> Waves are formed by local wind conditions </a:t>
            </a:r>
          </a:p>
          <a:p>
            <a:pPr marL="0" indent="0">
              <a:lnSpc>
                <a:spcPct val="90000"/>
              </a:lnSpc>
              <a:buNone/>
            </a:pPr>
            <a:endParaRPr lang="en-US" sz="1800" dirty="0">
              <a:latin typeface="Google Sans"/>
            </a:endParaRPr>
          </a:p>
          <a:p>
            <a:pPr marL="0" indent="0">
              <a:lnSpc>
                <a:spcPct val="90000"/>
              </a:lnSpc>
              <a:buNone/>
            </a:pPr>
            <a:r>
              <a:rPr lang="en-US" sz="1800" dirty="0">
                <a:latin typeface="Google Sans"/>
              </a:rPr>
              <a:t>NOAA’s Great Lakes Environmental Research Lab (GLERL) maintains the Real Time Coastal Observation Network (</a:t>
            </a:r>
            <a:r>
              <a:rPr lang="en-US" sz="1800" dirty="0" err="1">
                <a:latin typeface="Google Sans"/>
              </a:rPr>
              <a:t>ReCON</a:t>
            </a:r>
            <a:r>
              <a:rPr lang="en-US" sz="1800" dirty="0">
                <a:latin typeface="Google Sans"/>
              </a:rPr>
              <a:t>) that collects images and meteorological data in 4/5 Great Lakes</a:t>
            </a:r>
          </a:p>
          <a:p>
            <a:pPr marL="0" indent="0">
              <a:lnSpc>
                <a:spcPct val="90000"/>
              </a:lnSpc>
              <a:buNone/>
            </a:pPr>
            <a:r>
              <a:rPr lang="en-US" sz="1200" dirty="0">
                <a:latin typeface="Google Sans"/>
              </a:rPr>
              <a:t>*Hydrologically, Lakes Michigan and Huron are one lake as the 5 mile wide Straits of Mackinac allow for the flow of water between the two basins, holding water level at an equilibrium across the lake(s). </a:t>
            </a:r>
            <a:endParaRPr lang="en-US" sz="1800" dirty="0"/>
          </a:p>
        </p:txBody>
      </p:sp>
      <p:pic>
        <p:nvPicPr>
          <p:cNvPr id="6" name="Picture 5">
            <a:extLst>
              <a:ext uri="{FF2B5EF4-FFF2-40B4-BE49-F238E27FC236}">
                <a16:creationId xmlns:a16="http://schemas.microsoft.com/office/drawing/2014/main" id="{96530C76-BE80-4B4E-A664-705E855E5885}"/>
              </a:ext>
            </a:extLst>
          </p:cNvPr>
          <p:cNvPicPr>
            <a:picLocks noChangeAspect="1"/>
          </p:cNvPicPr>
          <p:nvPr/>
        </p:nvPicPr>
        <p:blipFill>
          <a:blip r:embed="rId2"/>
          <a:stretch>
            <a:fillRect/>
          </a:stretch>
        </p:blipFill>
        <p:spPr>
          <a:xfrm>
            <a:off x="6357632" y="3086100"/>
            <a:ext cx="5359315" cy="3771900"/>
          </a:xfrm>
          <a:prstGeom prst="rect">
            <a:avLst/>
          </a:prstGeom>
        </p:spPr>
      </p:pic>
      <p:pic>
        <p:nvPicPr>
          <p:cNvPr id="10" name="Picture 9">
            <a:extLst>
              <a:ext uri="{FF2B5EF4-FFF2-40B4-BE49-F238E27FC236}">
                <a16:creationId xmlns:a16="http://schemas.microsoft.com/office/drawing/2014/main" id="{8DB8A485-75EA-4664-B901-CF000A2DCD68}"/>
              </a:ext>
            </a:extLst>
          </p:cNvPr>
          <p:cNvPicPr>
            <a:picLocks noChangeAspect="1"/>
          </p:cNvPicPr>
          <p:nvPr/>
        </p:nvPicPr>
        <p:blipFill>
          <a:blip r:embed="rId3"/>
          <a:stretch>
            <a:fillRect/>
          </a:stretch>
        </p:blipFill>
        <p:spPr>
          <a:xfrm>
            <a:off x="7051125" y="310330"/>
            <a:ext cx="3972330" cy="2624967"/>
          </a:xfrm>
          <a:prstGeom prst="rect">
            <a:avLst/>
          </a:prstGeom>
        </p:spPr>
      </p:pic>
    </p:spTree>
    <p:extLst>
      <p:ext uri="{BB962C8B-B14F-4D97-AF65-F5344CB8AC3E}">
        <p14:creationId xmlns:p14="http://schemas.microsoft.com/office/powerpoint/2010/main" val="4274385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53DCD-9CE8-422F-9AD7-E9B835B15C73}"/>
              </a:ext>
            </a:extLst>
          </p:cNvPr>
          <p:cNvSpPr>
            <a:spLocks noGrp="1"/>
          </p:cNvSpPr>
          <p:nvPr>
            <p:ph type="title"/>
          </p:nvPr>
        </p:nvSpPr>
        <p:spPr>
          <a:xfrm>
            <a:off x="1032059" y="606214"/>
            <a:ext cx="2930518" cy="1320800"/>
          </a:xfrm>
        </p:spPr>
        <p:txBody>
          <a:bodyPr vert="horz" lIns="91440" tIns="45720" rIns="91440" bIns="45720" rtlCol="0" anchor="ctr">
            <a:normAutofit/>
          </a:bodyPr>
          <a:lstStyle/>
          <a:p>
            <a:pPr>
              <a:lnSpc>
                <a:spcPct val="90000"/>
              </a:lnSpc>
            </a:pPr>
            <a:r>
              <a:rPr lang="en-US" sz="2800" dirty="0"/>
              <a:t>Coastal Variability in the Great Lakes</a:t>
            </a:r>
          </a:p>
        </p:txBody>
      </p:sp>
      <p:sp>
        <p:nvSpPr>
          <p:cNvPr id="14" name="Content Placeholder 11">
            <a:extLst>
              <a:ext uri="{FF2B5EF4-FFF2-40B4-BE49-F238E27FC236}">
                <a16:creationId xmlns:a16="http://schemas.microsoft.com/office/drawing/2014/main" id="{B0B740B1-5C0A-46EC-88D9-23E1775D2244}"/>
              </a:ext>
            </a:extLst>
          </p:cNvPr>
          <p:cNvSpPr>
            <a:spLocks noGrp="1"/>
          </p:cNvSpPr>
          <p:nvPr>
            <p:ph idx="1"/>
          </p:nvPr>
        </p:nvSpPr>
        <p:spPr>
          <a:xfrm>
            <a:off x="3962577" y="911463"/>
            <a:ext cx="7405594" cy="710302"/>
          </a:xfrm>
        </p:spPr>
        <p:txBody>
          <a:bodyPr>
            <a:normAutofit/>
          </a:bodyPr>
          <a:lstStyle/>
          <a:p>
            <a:pPr marL="0" indent="0">
              <a:buNone/>
            </a:pPr>
            <a:r>
              <a:rPr lang="en-US" sz="1800" dirty="0">
                <a:latin typeface="Calibri Light "/>
              </a:rPr>
              <a:t>The coasts of the Great Lakes have large geomorphic variability due to the glacial history of the region. </a:t>
            </a:r>
          </a:p>
        </p:txBody>
      </p:sp>
      <p:sp>
        <p:nvSpPr>
          <p:cNvPr id="5" name="TextBox 4">
            <a:extLst>
              <a:ext uri="{FF2B5EF4-FFF2-40B4-BE49-F238E27FC236}">
                <a16:creationId xmlns:a16="http://schemas.microsoft.com/office/drawing/2014/main" id="{02D66298-5DFF-42C8-BC8A-71D40F9FFD03}"/>
              </a:ext>
            </a:extLst>
          </p:cNvPr>
          <p:cNvSpPr txBox="1"/>
          <p:nvPr/>
        </p:nvSpPr>
        <p:spPr>
          <a:xfrm>
            <a:off x="6351639" y="1845734"/>
            <a:ext cx="4804041" cy="4023360"/>
          </a:xfrm>
          <a:prstGeom prst="rect">
            <a:avLst/>
          </a:prstGeom>
        </p:spPr>
        <p:txBody>
          <a:bodyPr vert="horz" lIns="0" tIns="45720" rIns="0" bIns="45720" rtlCol="0">
            <a:normAutofit/>
          </a:bodyPr>
          <a:lstStyle/>
          <a:p>
            <a:pPr defTabSz="914400">
              <a:lnSpc>
                <a:spcPct val="90000"/>
              </a:lnSpc>
              <a:spcAft>
                <a:spcPts val="600"/>
              </a:spcAft>
              <a:buClr>
                <a:schemeClr val="accent1"/>
              </a:buClr>
              <a:buFont typeface="Calibri" panose="020F0502020204030204" pitchFamily="34" charset="0"/>
            </a:pPr>
            <a:endParaRPr lang="en-US" dirty="0">
              <a:solidFill>
                <a:schemeClr val="tx1">
                  <a:lumMod val="75000"/>
                  <a:lumOff val="25000"/>
                </a:schemeClr>
              </a:solidFill>
            </a:endParaRPr>
          </a:p>
        </p:txBody>
      </p:sp>
      <p:pic>
        <p:nvPicPr>
          <p:cNvPr id="9" name="Picture 8" descr="A picture containing outdoor, sky, water, nature&#10;&#10;Description automatically generated">
            <a:extLst>
              <a:ext uri="{FF2B5EF4-FFF2-40B4-BE49-F238E27FC236}">
                <a16:creationId xmlns:a16="http://schemas.microsoft.com/office/drawing/2014/main" id="{EBBCD738-93F0-4633-8540-ABC2A4FDCC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4145" y="4269440"/>
            <a:ext cx="4894216" cy="2379133"/>
          </a:xfrm>
          <a:prstGeom prst="rect">
            <a:avLst/>
          </a:prstGeom>
        </p:spPr>
      </p:pic>
      <p:pic>
        <p:nvPicPr>
          <p:cNvPr id="11" name="Picture 10" descr="A picture containing outdoor, water, nature, ocean&#10;&#10;Description automatically generated">
            <a:extLst>
              <a:ext uri="{FF2B5EF4-FFF2-40B4-BE49-F238E27FC236}">
                <a16:creationId xmlns:a16="http://schemas.microsoft.com/office/drawing/2014/main" id="{8D47E5E0-A066-4D0F-9F79-C2190E8E61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4145" y="1885225"/>
            <a:ext cx="4894216" cy="2379133"/>
          </a:xfrm>
          <a:prstGeom prst="rect">
            <a:avLst/>
          </a:prstGeom>
        </p:spPr>
      </p:pic>
      <p:pic>
        <p:nvPicPr>
          <p:cNvPr id="13" name="Picture 12" descr="A picture containing outdoor, tree, sky, water&#10;&#10;Description automatically generated">
            <a:extLst>
              <a:ext uri="{FF2B5EF4-FFF2-40B4-BE49-F238E27FC236}">
                <a16:creationId xmlns:a16="http://schemas.microsoft.com/office/drawing/2014/main" id="{3AE7DE76-8A0E-43FA-996D-9B03E63BDF2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2059" y="1885225"/>
            <a:ext cx="4894216" cy="2379133"/>
          </a:xfrm>
          <a:prstGeom prst="rect">
            <a:avLst/>
          </a:prstGeom>
        </p:spPr>
      </p:pic>
      <p:pic>
        <p:nvPicPr>
          <p:cNvPr id="16" name="Picture 15" descr="A picture containing outdoor, sky, nature, water&#10;&#10;Description automatically generated">
            <a:extLst>
              <a:ext uri="{FF2B5EF4-FFF2-40B4-BE49-F238E27FC236}">
                <a16:creationId xmlns:a16="http://schemas.microsoft.com/office/drawing/2014/main" id="{5FAEDB5C-0630-4984-AE36-32C7E9B9760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2059" y="4269440"/>
            <a:ext cx="4894216" cy="2379133"/>
          </a:xfrm>
          <a:prstGeom prst="rect">
            <a:avLst/>
          </a:prstGeom>
        </p:spPr>
      </p:pic>
    </p:spTree>
    <p:extLst>
      <p:ext uri="{BB962C8B-B14F-4D97-AF65-F5344CB8AC3E}">
        <p14:creationId xmlns:p14="http://schemas.microsoft.com/office/powerpoint/2010/main" val="917499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C075D-5DD7-48FD-A584-C0664781EFF3}"/>
              </a:ext>
            </a:extLst>
          </p:cNvPr>
          <p:cNvSpPr>
            <a:spLocks noGrp="1"/>
          </p:cNvSpPr>
          <p:nvPr>
            <p:ph type="title"/>
          </p:nvPr>
        </p:nvSpPr>
        <p:spPr/>
        <p:txBody>
          <a:bodyPr>
            <a:normAutofit/>
          </a:bodyPr>
          <a:lstStyle/>
          <a:p>
            <a:r>
              <a:rPr lang="en-US" dirty="0"/>
              <a:t>Project Background </a:t>
            </a:r>
          </a:p>
        </p:txBody>
      </p:sp>
      <p:sp>
        <p:nvSpPr>
          <p:cNvPr id="3" name="Content Placeholder 2">
            <a:extLst>
              <a:ext uri="{FF2B5EF4-FFF2-40B4-BE49-F238E27FC236}">
                <a16:creationId xmlns:a16="http://schemas.microsoft.com/office/drawing/2014/main" id="{64CC189A-F90B-474A-8BE1-8F1C09F2B6B7}"/>
              </a:ext>
            </a:extLst>
          </p:cNvPr>
          <p:cNvSpPr>
            <a:spLocks noGrp="1"/>
          </p:cNvSpPr>
          <p:nvPr>
            <p:ph idx="1"/>
          </p:nvPr>
        </p:nvSpPr>
        <p:spPr>
          <a:xfrm>
            <a:off x="585926" y="2084832"/>
            <a:ext cx="8708396" cy="4487770"/>
          </a:xfrm>
        </p:spPr>
        <p:txBody>
          <a:bodyPr>
            <a:normAutofit fontScale="92500" lnSpcReduction="10000"/>
          </a:bodyPr>
          <a:lstStyle/>
          <a:p>
            <a:pPr>
              <a:buFont typeface="Wingdings" panose="05000000000000000000" pitchFamily="2" charset="2"/>
              <a:buChar char="v"/>
            </a:pPr>
            <a:r>
              <a:rPr lang="en-US" sz="2800" dirty="0"/>
              <a:t> In situ wave sensing instrumentation in the Great Lakes is removed for several months to avoid damage from lake ice. </a:t>
            </a:r>
          </a:p>
          <a:p>
            <a:pPr lvl="1">
              <a:buFont typeface="Wingdings" panose="05000000000000000000" pitchFamily="2" charset="2"/>
              <a:buChar char="v"/>
            </a:pPr>
            <a:r>
              <a:rPr lang="en-US" sz="2400" dirty="0"/>
              <a:t> This creates a gap in the data during the significant period of time where buoy data is unavailable, but there is still open water on the lakes.	</a:t>
            </a:r>
          </a:p>
          <a:p>
            <a:pPr>
              <a:buFont typeface="Wingdings" panose="05000000000000000000" pitchFamily="2" charset="2"/>
              <a:buChar char="v"/>
            </a:pPr>
            <a:r>
              <a:rPr lang="en-US" sz="2800" dirty="0"/>
              <a:t> Quantifiable wave data is important to assess on the water safety conditions, predict coastal change, validate marine weather forecasting, and provide an input for numeric coastal change and hazard models.</a:t>
            </a:r>
          </a:p>
          <a:p>
            <a:pPr>
              <a:buFont typeface="Wingdings" panose="05000000000000000000" pitchFamily="2" charset="2"/>
              <a:buChar char="v"/>
            </a:pPr>
            <a:r>
              <a:rPr lang="en-US" sz="2800" dirty="0"/>
              <a:t> Using machine learning, researchers have trained computer models to return wave height and period from nearshore imagery. </a:t>
            </a:r>
          </a:p>
        </p:txBody>
      </p:sp>
    </p:spTree>
    <p:extLst>
      <p:ext uri="{BB962C8B-B14F-4D97-AF65-F5344CB8AC3E}">
        <p14:creationId xmlns:p14="http://schemas.microsoft.com/office/powerpoint/2010/main" val="657569188"/>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BB21A-4CAA-4BE6-9C05-FC94EF16EF80}"/>
              </a:ext>
            </a:extLst>
          </p:cNvPr>
          <p:cNvSpPr>
            <a:spLocks noGrp="1"/>
          </p:cNvSpPr>
          <p:nvPr>
            <p:ph type="title"/>
          </p:nvPr>
        </p:nvSpPr>
        <p:spPr>
          <a:xfrm>
            <a:off x="950085" y="929951"/>
            <a:ext cx="9720072" cy="1499616"/>
          </a:xfrm>
        </p:spPr>
        <p:txBody>
          <a:bodyPr anchor="t">
            <a:normAutofit/>
          </a:bodyPr>
          <a:lstStyle/>
          <a:p>
            <a:r>
              <a:rPr lang="en-US" dirty="0"/>
              <a:t>What is a deep neural network?</a:t>
            </a:r>
          </a:p>
        </p:txBody>
      </p:sp>
      <p:sp>
        <p:nvSpPr>
          <p:cNvPr id="52" name="Content Placeholder 2">
            <a:extLst>
              <a:ext uri="{FF2B5EF4-FFF2-40B4-BE49-F238E27FC236}">
                <a16:creationId xmlns:a16="http://schemas.microsoft.com/office/drawing/2014/main" id="{631EF5AC-175B-44D6-9179-7DF800FB453D}"/>
              </a:ext>
            </a:extLst>
          </p:cNvPr>
          <p:cNvSpPr>
            <a:spLocks noGrp="1"/>
          </p:cNvSpPr>
          <p:nvPr>
            <p:ph idx="1"/>
          </p:nvPr>
        </p:nvSpPr>
        <p:spPr>
          <a:xfrm>
            <a:off x="594805" y="2144038"/>
            <a:ext cx="3998546" cy="4568792"/>
          </a:xfrm>
        </p:spPr>
        <p:txBody>
          <a:bodyPr>
            <a:normAutofit/>
          </a:bodyPr>
          <a:lstStyle/>
          <a:p>
            <a:pPr>
              <a:buFont typeface="Wingdings" panose="05000000000000000000" pitchFamily="2" charset="2"/>
              <a:buChar char="v"/>
            </a:pPr>
            <a:r>
              <a:rPr lang="en-US" dirty="0"/>
              <a:t> A deep neural network is a computer program based on the human brain </a:t>
            </a:r>
          </a:p>
          <a:p>
            <a:pPr>
              <a:buFont typeface="Wingdings" panose="05000000000000000000" pitchFamily="2" charset="2"/>
              <a:buChar char="v"/>
            </a:pPr>
            <a:r>
              <a:rPr lang="en-US" dirty="0"/>
              <a:t> Deep neural networks can process inputs through multiple “hidden layers” before returning an output.</a:t>
            </a:r>
          </a:p>
          <a:p>
            <a:pPr>
              <a:buFont typeface="Wingdings" panose="05000000000000000000" pitchFamily="2" charset="2"/>
              <a:buChar char="v"/>
            </a:pPr>
            <a:r>
              <a:rPr lang="en-US" dirty="0"/>
              <a:t> This summer, I am training an Optical Wave Gauge (OWG) to calculate the significant wave height and dominant wave period of an image (</a:t>
            </a:r>
            <a:r>
              <a:rPr lang="en-US" dirty="0" err="1"/>
              <a:t>Buscombe</a:t>
            </a:r>
            <a:r>
              <a:rPr lang="en-US" dirty="0"/>
              <a:t> et al., 2020)</a:t>
            </a:r>
          </a:p>
        </p:txBody>
      </p:sp>
      <p:pic>
        <p:nvPicPr>
          <p:cNvPr id="6" name="Picture 5" descr="Diagram&#10;&#10;Description automatically generated">
            <a:extLst>
              <a:ext uri="{FF2B5EF4-FFF2-40B4-BE49-F238E27FC236}">
                <a16:creationId xmlns:a16="http://schemas.microsoft.com/office/drawing/2014/main" id="{F2583099-E4FF-40F3-A92F-348493E58276}"/>
              </a:ext>
            </a:extLst>
          </p:cNvPr>
          <p:cNvPicPr>
            <a:picLocks noChangeAspect="1"/>
          </p:cNvPicPr>
          <p:nvPr/>
        </p:nvPicPr>
        <p:blipFill rotWithShape="1">
          <a:blip r:embed="rId2"/>
          <a:srcRect r="3" b="10740"/>
          <a:stretch/>
        </p:blipFill>
        <p:spPr>
          <a:xfrm>
            <a:off x="4787083" y="1679759"/>
            <a:ext cx="6921316" cy="4262923"/>
          </a:xfrm>
          <a:prstGeom prst="rect">
            <a:avLst/>
          </a:prstGeom>
        </p:spPr>
      </p:pic>
      <p:sp>
        <p:nvSpPr>
          <p:cNvPr id="8" name="TextBox 7">
            <a:extLst>
              <a:ext uri="{FF2B5EF4-FFF2-40B4-BE49-F238E27FC236}">
                <a16:creationId xmlns:a16="http://schemas.microsoft.com/office/drawing/2014/main" id="{1403611D-E88F-401B-9FAE-2FD3A933BD57}"/>
              </a:ext>
            </a:extLst>
          </p:cNvPr>
          <p:cNvSpPr txBox="1"/>
          <p:nvPr/>
        </p:nvSpPr>
        <p:spPr>
          <a:xfrm>
            <a:off x="6096000" y="6066565"/>
            <a:ext cx="4204989" cy="258990"/>
          </a:xfrm>
          <a:prstGeom prst="rect">
            <a:avLst/>
          </a:prstGeom>
          <a:solidFill>
            <a:srgbClr val="000000">
              <a:alpha val="50000"/>
            </a:srgbClr>
          </a:solidFill>
          <a:ln>
            <a:noFill/>
          </a:ln>
        </p:spPr>
        <p:txBody>
          <a:bodyPr wrap="square" rtlCol="0">
            <a:noAutofit/>
          </a:bodyPr>
          <a:lstStyle/>
          <a:p>
            <a:pPr algn="ctr">
              <a:spcAft>
                <a:spcPts val="600"/>
              </a:spcAft>
            </a:pPr>
            <a:r>
              <a:rPr lang="en-US" sz="1300" b="1" i="0" dirty="0">
                <a:solidFill>
                  <a:srgbClr val="FFFFFF"/>
                </a:solidFill>
                <a:effectLst/>
              </a:rPr>
              <a:t>tinyurl.com/kjnr7p5c</a:t>
            </a:r>
            <a:endParaRPr lang="en-US" sz="1300" dirty="0">
              <a:solidFill>
                <a:srgbClr val="FFFFFF"/>
              </a:solidFill>
            </a:endParaRPr>
          </a:p>
        </p:txBody>
      </p:sp>
    </p:spTree>
    <p:extLst>
      <p:ext uri="{BB962C8B-B14F-4D97-AF65-F5344CB8AC3E}">
        <p14:creationId xmlns:p14="http://schemas.microsoft.com/office/powerpoint/2010/main" val="3258116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C97E7-BE19-4574-9C71-277DFA11D94F}"/>
              </a:ext>
            </a:extLst>
          </p:cNvPr>
          <p:cNvSpPr>
            <a:spLocks noGrp="1"/>
          </p:cNvSpPr>
          <p:nvPr>
            <p:ph type="title"/>
          </p:nvPr>
        </p:nvSpPr>
        <p:spPr/>
        <p:txBody>
          <a:bodyPr/>
          <a:lstStyle/>
          <a:p>
            <a:r>
              <a:rPr lang="en-US" dirty="0"/>
              <a:t>Training Data-</a:t>
            </a:r>
            <a:r>
              <a:rPr lang="en-US" dirty="0" err="1"/>
              <a:t>ReCON</a:t>
            </a:r>
            <a:r>
              <a:rPr lang="en-US" dirty="0"/>
              <a:t> Buoys</a:t>
            </a:r>
          </a:p>
        </p:txBody>
      </p:sp>
      <p:pic>
        <p:nvPicPr>
          <p:cNvPr id="4" name="Content Placeholder 4">
            <a:extLst>
              <a:ext uri="{FF2B5EF4-FFF2-40B4-BE49-F238E27FC236}">
                <a16:creationId xmlns:a16="http://schemas.microsoft.com/office/drawing/2014/main" id="{EB86667D-C30D-4F99-BF22-BAC3130DD94A}"/>
              </a:ext>
            </a:extLst>
          </p:cNvPr>
          <p:cNvPicPr>
            <a:picLocks noGrp="1" noChangeAspect="1"/>
          </p:cNvPicPr>
          <p:nvPr>
            <p:ph idx="1"/>
          </p:nvPr>
        </p:nvPicPr>
        <p:blipFill>
          <a:blip r:embed="rId2"/>
          <a:stretch>
            <a:fillRect/>
          </a:stretch>
        </p:blipFill>
        <p:spPr>
          <a:xfrm>
            <a:off x="1311742" y="1815465"/>
            <a:ext cx="4102435" cy="4351338"/>
          </a:xfrm>
        </p:spPr>
      </p:pic>
      <p:pic>
        <p:nvPicPr>
          <p:cNvPr id="5" name="Picture 4" descr="A picture containing water, sky, outdoor, boat&#10;&#10;Description automatically generated">
            <a:extLst>
              <a:ext uri="{FF2B5EF4-FFF2-40B4-BE49-F238E27FC236}">
                <a16:creationId xmlns:a16="http://schemas.microsoft.com/office/drawing/2014/main" id="{48F6A3A2-E987-4EE2-87F2-1B9F35714A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61342" y="2218335"/>
            <a:ext cx="1796436" cy="3545598"/>
          </a:xfrm>
          <a:prstGeom prst="rect">
            <a:avLst/>
          </a:prstGeom>
        </p:spPr>
      </p:pic>
      <p:sp>
        <p:nvSpPr>
          <p:cNvPr id="3" name="TextBox 2">
            <a:extLst>
              <a:ext uri="{FF2B5EF4-FFF2-40B4-BE49-F238E27FC236}">
                <a16:creationId xmlns:a16="http://schemas.microsoft.com/office/drawing/2014/main" id="{58D29A12-25EC-4FE8-AD6D-8CF0E12458E5}"/>
              </a:ext>
            </a:extLst>
          </p:cNvPr>
          <p:cNvSpPr txBox="1"/>
          <p:nvPr/>
        </p:nvSpPr>
        <p:spPr>
          <a:xfrm>
            <a:off x="7474998" y="5766631"/>
            <a:ext cx="2470212" cy="261610"/>
          </a:xfrm>
          <a:prstGeom prst="rect">
            <a:avLst/>
          </a:prstGeom>
          <a:noFill/>
        </p:spPr>
        <p:txBody>
          <a:bodyPr wrap="square" rtlCol="0">
            <a:spAutoFit/>
          </a:bodyPr>
          <a:lstStyle/>
          <a:p>
            <a:r>
              <a:rPr lang="en-US" sz="1050" b="1" i="0" dirty="0">
                <a:solidFill>
                  <a:srgbClr val="212529"/>
                </a:solidFill>
                <a:effectLst/>
                <a:latin typeface="Montserrat"/>
              </a:rPr>
              <a:t>tinyurl.com/sah2bdf6</a:t>
            </a:r>
            <a:endParaRPr lang="en-US" sz="1050" dirty="0"/>
          </a:p>
        </p:txBody>
      </p:sp>
    </p:spTree>
    <p:extLst>
      <p:ext uri="{BB962C8B-B14F-4D97-AF65-F5344CB8AC3E}">
        <p14:creationId xmlns:p14="http://schemas.microsoft.com/office/powerpoint/2010/main" val="4139145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11702-EB29-4B13-826E-8F08407B3696}"/>
              </a:ext>
            </a:extLst>
          </p:cNvPr>
          <p:cNvSpPr>
            <a:spLocks noGrp="1"/>
          </p:cNvSpPr>
          <p:nvPr>
            <p:ph type="title"/>
          </p:nvPr>
        </p:nvSpPr>
        <p:spPr/>
        <p:txBody>
          <a:bodyPr/>
          <a:lstStyle/>
          <a:p>
            <a:r>
              <a:rPr lang="en-US" dirty="0"/>
              <a:t>Training Data-</a:t>
            </a:r>
            <a:r>
              <a:rPr lang="en-US" dirty="0" err="1"/>
              <a:t>ReCON</a:t>
            </a:r>
            <a:r>
              <a:rPr lang="en-US" dirty="0"/>
              <a:t> Buoys</a:t>
            </a:r>
          </a:p>
        </p:txBody>
      </p:sp>
      <p:pic>
        <p:nvPicPr>
          <p:cNvPr id="4" name="Content Placeholder 3">
            <a:extLst>
              <a:ext uri="{FF2B5EF4-FFF2-40B4-BE49-F238E27FC236}">
                <a16:creationId xmlns:a16="http://schemas.microsoft.com/office/drawing/2014/main" id="{0B61BFAF-C1E4-4919-82A0-E11CC9A1B6F6}"/>
              </a:ext>
            </a:extLst>
          </p:cNvPr>
          <p:cNvPicPr>
            <a:picLocks noGrp="1" noChangeAspect="1"/>
          </p:cNvPicPr>
          <p:nvPr>
            <p:ph idx="1"/>
          </p:nvPr>
        </p:nvPicPr>
        <p:blipFill rotWithShape="1">
          <a:blip r:embed="rId2"/>
          <a:srcRect b="5297"/>
          <a:stretch/>
        </p:blipFill>
        <p:spPr>
          <a:xfrm>
            <a:off x="83840" y="1958344"/>
            <a:ext cx="6438879" cy="4173904"/>
          </a:xfrm>
          <a:prstGeom prst="rect">
            <a:avLst/>
          </a:prstGeom>
        </p:spPr>
      </p:pic>
      <p:pic>
        <p:nvPicPr>
          <p:cNvPr id="5" name="Picture 4">
            <a:extLst>
              <a:ext uri="{FF2B5EF4-FFF2-40B4-BE49-F238E27FC236}">
                <a16:creationId xmlns:a16="http://schemas.microsoft.com/office/drawing/2014/main" id="{FCC12FCB-942B-414F-90AD-B407D4CC5337}"/>
              </a:ext>
            </a:extLst>
          </p:cNvPr>
          <p:cNvPicPr>
            <a:picLocks noChangeAspect="1"/>
          </p:cNvPicPr>
          <p:nvPr/>
        </p:nvPicPr>
        <p:blipFill>
          <a:blip r:embed="rId3"/>
          <a:stretch>
            <a:fillRect/>
          </a:stretch>
        </p:blipFill>
        <p:spPr>
          <a:xfrm>
            <a:off x="6278907" y="1979179"/>
            <a:ext cx="5689573" cy="4153069"/>
          </a:xfrm>
          <a:prstGeom prst="rect">
            <a:avLst/>
          </a:prstGeom>
        </p:spPr>
      </p:pic>
      <p:sp>
        <p:nvSpPr>
          <p:cNvPr id="6" name="TextBox 5">
            <a:extLst>
              <a:ext uri="{FF2B5EF4-FFF2-40B4-BE49-F238E27FC236}">
                <a16:creationId xmlns:a16="http://schemas.microsoft.com/office/drawing/2014/main" id="{A78384D1-2C9C-4E65-8BA5-0F8F6CE1D985}"/>
              </a:ext>
            </a:extLst>
          </p:cNvPr>
          <p:cNvSpPr txBox="1"/>
          <p:nvPr/>
        </p:nvSpPr>
        <p:spPr>
          <a:xfrm>
            <a:off x="497840" y="6126667"/>
            <a:ext cx="5943600" cy="646331"/>
          </a:xfrm>
          <a:prstGeom prst="rect">
            <a:avLst/>
          </a:prstGeom>
          <a:noFill/>
        </p:spPr>
        <p:txBody>
          <a:bodyPr wrap="square" rtlCol="0">
            <a:spAutoFit/>
          </a:bodyPr>
          <a:lstStyle/>
          <a:p>
            <a:r>
              <a:rPr lang="en-US" dirty="0"/>
              <a:t>Significant Wave Height: The mean wave height of the highest 1/3</a:t>
            </a:r>
            <a:r>
              <a:rPr lang="en-US" baseline="30000" dirty="0"/>
              <a:t>rd</a:t>
            </a:r>
            <a:r>
              <a:rPr lang="en-US" dirty="0"/>
              <a:t> of waves during the sampling period</a:t>
            </a:r>
          </a:p>
        </p:txBody>
      </p:sp>
      <p:sp>
        <p:nvSpPr>
          <p:cNvPr id="7" name="TextBox 6">
            <a:extLst>
              <a:ext uri="{FF2B5EF4-FFF2-40B4-BE49-F238E27FC236}">
                <a16:creationId xmlns:a16="http://schemas.microsoft.com/office/drawing/2014/main" id="{24A1C51E-06D3-4355-B680-C133176F216D}"/>
              </a:ext>
            </a:extLst>
          </p:cNvPr>
          <p:cNvSpPr txBox="1"/>
          <p:nvPr/>
        </p:nvSpPr>
        <p:spPr>
          <a:xfrm>
            <a:off x="6725920" y="6027190"/>
            <a:ext cx="5051578" cy="830997"/>
          </a:xfrm>
          <a:prstGeom prst="rect">
            <a:avLst/>
          </a:prstGeom>
          <a:noFill/>
        </p:spPr>
        <p:txBody>
          <a:bodyPr wrap="square" rtlCol="0">
            <a:spAutoFit/>
          </a:bodyPr>
          <a:lstStyle/>
          <a:p>
            <a:r>
              <a:rPr lang="en-US" sz="1600" dirty="0"/>
              <a:t>Dominant Wave Period: Also known as the “peak period”, this is the period with the highest wave energy,  which is always either swell or wind-waves</a:t>
            </a:r>
          </a:p>
        </p:txBody>
      </p:sp>
    </p:spTree>
    <p:extLst>
      <p:ext uri="{BB962C8B-B14F-4D97-AF65-F5344CB8AC3E}">
        <p14:creationId xmlns:p14="http://schemas.microsoft.com/office/powerpoint/2010/main" val="1224147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851D2-1189-4D6E-B01D-A636C1F589F4}"/>
              </a:ext>
            </a:extLst>
          </p:cNvPr>
          <p:cNvSpPr>
            <a:spLocks noGrp="1"/>
          </p:cNvSpPr>
          <p:nvPr>
            <p:ph type="title"/>
          </p:nvPr>
        </p:nvSpPr>
        <p:spPr/>
        <p:txBody>
          <a:bodyPr/>
          <a:lstStyle/>
          <a:p>
            <a:r>
              <a:rPr lang="en-US" dirty="0"/>
              <a:t>Training Data-</a:t>
            </a:r>
            <a:r>
              <a:rPr lang="en-US" dirty="0" err="1"/>
              <a:t>ReCON</a:t>
            </a:r>
            <a:r>
              <a:rPr lang="en-US" dirty="0"/>
              <a:t> Webcams </a:t>
            </a:r>
          </a:p>
        </p:txBody>
      </p:sp>
      <p:pic>
        <p:nvPicPr>
          <p:cNvPr id="4" name="Content Placeholder 3" descr="A picture containing text, outdoor, shore&#10;&#10;Description automatically generated">
            <a:extLst>
              <a:ext uri="{FF2B5EF4-FFF2-40B4-BE49-F238E27FC236}">
                <a16:creationId xmlns:a16="http://schemas.microsoft.com/office/drawing/2014/main" id="{4611B66B-6CB0-46C7-A713-BEFEB28620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920" y="1923415"/>
            <a:ext cx="5567680" cy="4175760"/>
          </a:xfrm>
          <a:prstGeom prst="rect">
            <a:avLst/>
          </a:prstGeom>
        </p:spPr>
      </p:pic>
      <p:pic>
        <p:nvPicPr>
          <p:cNvPr id="5" name="Picture 4" descr="A large body of water&#10;&#10;Description automatically generated with medium confidence">
            <a:extLst>
              <a:ext uri="{FF2B5EF4-FFF2-40B4-BE49-F238E27FC236}">
                <a16:creationId xmlns:a16="http://schemas.microsoft.com/office/drawing/2014/main" id="{0D12DB5D-3160-4923-B4A4-00CB92EE19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2000" y="2323307"/>
            <a:ext cx="6255456" cy="3518694"/>
          </a:xfrm>
          <a:prstGeom prst="rect">
            <a:avLst/>
          </a:prstGeom>
        </p:spPr>
      </p:pic>
    </p:spTree>
    <p:extLst>
      <p:ext uri="{BB962C8B-B14F-4D97-AF65-F5344CB8AC3E}">
        <p14:creationId xmlns:p14="http://schemas.microsoft.com/office/powerpoint/2010/main" val="223960053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0</TotalTime>
  <Words>604</Words>
  <Application>Microsoft Office PowerPoint</Application>
  <PresentationFormat>Widescreen</PresentationFormat>
  <Paragraphs>52</Paragraphs>
  <Slides>12</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Calibri Light </vt:lpstr>
      <vt:lpstr>Google Sans</vt:lpstr>
      <vt:lpstr>Montserrat</vt:lpstr>
      <vt:lpstr>Calibri</vt:lpstr>
      <vt:lpstr>Tw Cen MT</vt:lpstr>
      <vt:lpstr>Tw Cen MT Condensed</vt:lpstr>
      <vt:lpstr>Wingdings</vt:lpstr>
      <vt:lpstr>Wingdings 3</vt:lpstr>
      <vt:lpstr>Integral</vt:lpstr>
      <vt:lpstr>Employing ReCON for Optical Wave Gauging with Deep Neural Networks in the Great Lakes Nearshore</vt:lpstr>
      <vt:lpstr>Acknowledgement </vt:lpstr>
      <vt:lpstr>Quick Great Lakes Facts</vt:lpstr>
      <vt:lpstr>Coastal Variability in the Great Lakes</vt:lpstr>
      <vt:lpstr>Project Background </vt:lpstr>
      <vt:lpstr>What is a deep neural network?</vt:lpstr>
      <vt:lpstr>Training Data-ReCON Buoys</vt:lpstr>
      <vt:lpstr>Training Data-ReCON Buoys</vt:lpstr>
      <vt:lpstr>Training Data-ReCON Webcams </vt:lpstr>
      <vt:lpstr>Initial Results of the model</vt:lpstr>
      <vt:lpstr>Future Directions</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 Optical Wave Gauges (OWGs) on Nearshore Surface Waves in the Great Lakes</dc:title>
  <dc:creator>Catanzaro, Nick</dc:creator>
  <cp:lastModifiedBy>Catanzaro, Nick</cp:lastModifiedBy>
  <cp:revision>41</cp:revision>
  <dcterms:created xsi:type="dcterms:W3CDTF">2021-07-02T16:53:51Z</dcterms:created>
  <dcterms:modified xsi:type="dcterms:W3CDTF">2021-07-16T22:16:06Z</dcterms:modified>
</cp:coreProperties>
</file>

<file path=docProps/thumbnail.jpeg>
</file>